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Oswald Medium"/>
      <p:regular r:id="rId18"/>
      <p:bold r:id="rId19"/>
    </p:embeddedFont>
    <p:embeddedFont>
      <p:font typeface="Proxima Nov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06">
          <p15:clr>
            <a:srgbClr val="A4A3A4"/>
          </p15:clr>
        </p15:guide>
        <p15:guide id="2" pos="601">
          <p15:clr>
            <a:srgbClr val="A4A3A4"/>
          </p15:clr>
        </p15:guide>
        <p15:guide id="3" orient="horz" pos="14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6" orient="horz"/>
        <p:guide pos="601"/>
        <p:guide pos="145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11" Type="http://schemas.openxmlformats.org/officeDocument/2006/relationships/slide" Target="slides/slide6.xml"/><Relationship Id="rId22" Type="http://schemas.openxmlformats.org/officeDocument/2006/relationships/font" Target="fonts/ProximaNova-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roximaNov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swaldMedium-bold.fntdata"/><Relationship Id="rId6" Type="http://schemas.openxmlformats.org/officeDocument/2006/relationships/slide" Target="slides/slide1.xml"/><Relationship Id="rId18" Type="http://schemas.openxmlformats.org/officeDocument/2006/relationships/font" Target="fonts/Oswald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1a4cb1ba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4d1a4cb1ba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4d1a4cb1ba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d1a4cb1ba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4d1a4cb1ba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4d1a4cb1ba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d1a4cb1ba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4d1a4cb1ba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4d1a4cb1ba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1c5977849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51c5977849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51c5977849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1c5977849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51c5977849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51c5977849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d1a4cb1ba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4d1a4cb1ba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4d1a4cb1ba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d1a4cb1ba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4d1a4cb1ba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4d1a4cb1ba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d1a4cb1ba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4d1a4cb1ba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4d1a4cb1ba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d1a4cb1ba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4d1a4cb1ba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4d1a4cb1ba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1a4cb1ba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4d1a4cb1ba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4d1a4cb1ba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61644" y="-147175"/>
            <a:ext cx="12453643" cy="700517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1295400" y="866775"/>
            <a:ext cx="9144000" cy="25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1" lang="en-US" sz="4800">
                <a:solidFill>
                  <a:srgbClr val="BD9A35"/>
                </a:solidFill>
                <a:latin typeface="Proxima Nova"/>
                <a:ea typeface="Proxima Nova"/>
                <a:cs typeface="Proxima Nova"/>
                <a:sym typeface="Proxima Nova"/>
              </a:rPr>
              <a:t>Heber Valley Office of Tourism</a:t>
            </a:r>
            <a:endParaRPr b="0" i="0" sz="4800" u="none" cap="none" strike="noStrike">
              <a:solidFill>
                <a:srgbClr val="BD9A35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3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Three-season Campaign 2019</a:t>
            </a:r>
            <a:endParaRPr b="0" i="0" sz="32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b="0" i="1" sz="1800" u="none" cap="none" strike="noStrike">
              <a:solidFill>
                <a:srgbClr val="BD9A3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1472" y="5452175"/>
            <a:ext cx="4407998" cy="1135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-171412" y="-1343025"/>
            <a:ext cx="12077625" cy="945300"/>
            <a:chOff x="-104775" y="866775"/>
            <a:chExt cx="12077625" cy="945300"/>
          </a:xfrm>
        </p:grpSpPr>
        <p:sp>
          <p:nvSpPr>
            <p:cNvPr id="92" name="Google Shape;92;p13"/>
            <p:cNvSpPr/>
            <p:nvPr/>
          </p:nvSpPr>
          <p:spPr>
            <a:xfrm>
              <a:off x="8629650" y="866775"/>
              <a:ext cx="3343200" cy="945300"/>
            </a:xfrm>
            <a:prstGeom prst="parallelogram">
              <a:avLst>
                <a:gd fmla="val 25000" name="adj"/>
              </a:avLst>
            </a:prstGeom>
            <a:gradFill>
              <a:gsLst>
                <a:gs pos="0">
                  <a:srgbClr val="434343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 rot="10800000">
              <a:off x="-104775" y="866775"/>
              <a:ext cx="3343200" cy="945300"/>
            </a:xfrm>
            <a:prstGeom prst="parallelogram">
              <a:avLst>
                <a:gd fmla="val 25000" name="adj"/>
              </a:avLst>
            </a:prstGeom>
            <a:gradFill>
              <a:gsLst>
                <a:gs pos="0">
                  <a:srgbClr val="434343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/>
          <p:nvPr/>
        </p:nvSpPr>
        <p:spPr>
          <a:xfrm>
            <a:off x="790500" y="1012850"/>
            <a:ext cx="10611000" cy="48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BD9A35"/>
                </a:solidFill>
                <a:latin typeface="Proxima Nova"/>
                <a:ea typeface="Proxima Nova"/>
                <a:cs typeface="Proxima Nova"/>
                <a:sym typeface="Proxima Nova"/>
              </a:rPr>
              <a:t>Campaign Tactics</a:t>
            </a:r>
            <a:endParaRPr b="1" i="0" sz="3000" u="none" cap="none" strike="noStrike">
              <a:solidFill>
                <a:srgbClr val="BD9A3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Email Automation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Monthly email newsletters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Email marketing nurtures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Provide several touchpoints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Purpose: </a:t>
            </a:r>
            <a:r>
              <a:rPr lang="en-US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Visitation, Encourage Action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0" y="0"/>
            <a:ext cx="10611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HEBER VALLEY THREE-SEASON CAMPAIGN 2019</a:t>
            </a:r>
            <a:endParaRPr sz="3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/>
          <p:nvPr/>
        </p:nvSpPr>
        <p:spPr>
          <a:xfrm>
            <a:off x="790500" y="1012850"/>
            <a:ext cx="10611000" cy="48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BD9A35"/>
                </a:solidFill>
                <a:latin typeface="Proxima Nova"/>
                <a:ea typeface="Proxima Nova"/>
                <a:cs typeface="Proxima Nova"/>
                <a:sym typeface="Proxima Nova"/>
              </a:rPr>
              <a:t>Additional Services</a:t>
            </a:r>
            <a:endParaRPr b="1" i="0" sz="3000" u="none" cap="none" strike="noStrike">
              <a:solidFill>
                <a:srgbClr val="BD9A3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Creative Services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Ad campaign creation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Branding development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General design needs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Administrative Services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Account management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Market research - Wonder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Real-time dashboards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0" y="0"/>
            <a:ext cx="10611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HEBER VALLEY THREE-SEASON CAMPAIGN 2019</a:t>
            </a:r>
            <a:endParaRPr sz="3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2166000" y="1757075"/>
            <a:ext cx="78600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rgbClr val="BD9A35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838200" y="2170450"/>
            <a:ext cx="10611000" cy="19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0" y="0"/>
            <a:ext cx="10611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WHO WE ARE</a:t>
            </a:r>
            <a:endParaRPr sz="3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0" y="1345775"/>
            <a:ext cx="7334700" cy="19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1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Full-service advertising &amp; marketing agency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Specialize in tourism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7 years working with DMOs 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Located in downtown Provo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Built to drive TRT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0" y="0"/>
            <a:ext cx="106110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PREVIOUS WORK FOR HEBER VALLEY</a:t>
            </a:r>
            <a:endParaRPr sz="3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0" y="1092048"/>
            <a:ext cx="7627800" cy="536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5575" y="183212"/>
            <a:ext cx="2185750" cy="649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/>
        </p:nvSpPr>
        <p:spPr>
          <a:xfrm>
            <a:off x="0" y="0"/>
            <a:ext cx="10611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HEBER VALLEY THREE-SEASON CAMPAIGN 2019</a:t>
            </a:r>
            <a:endParaRPr sz="3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790500" y="1012850"/>
            <a:ext cx="10611000" cy="48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BD9A35"/>
                </a:solidFill>
                <a:latin typeface="Proxima Nova"/>
                <a:ea typeface="Proxima Nova"/>
                <a:cs typeface="Proxima Nova"/>
                <a:sym typeface="Proxima Nova"/>
              </a:rPr>
              <a:t>Campaign Goals</a:t>
            </a:r>
            <a:endParaRPr b="1" i="0" sz="3000" u="none" cap="none" strike="noStrike">
              <a:solidFill>
                <a:srgbClr val="BD9A3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Drive visitation in the off-seasons (Spring, Summer, Fall)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Increase overall awareness of Heber Valley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Establish recognizable branding 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/>
        </p:nvSpPr>
        <p:spPr>
          <a:xfrm>
            <a:off x="0" y="0"/>
            <a:ext cx="10611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HEBER VALLEY THREE-SEASON CAMPAIGN 2019</a:t>
            </a:r>
            <a:endParaRPr sz="3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790500" y="1012850"/>
            <a:ext cx="10611000" cy="48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BD9A35"/>
                </a:solidFill>
                <a:latin typeface="Proxima Nova"/>
                <a:ea typeface="Proxima Nova"/>
                <a:cs typeface="Proxima Nova"/>
                <a:sym typeface="Proxima Nova"/>
              </a:rPr>
              <a:t>Campaign Strategies</a:t>
            </a:r>
            <a:endParaRPr b="1" i="0" sz="3000" u="none" cap="none" strike="noStrike">
              <a:solidFill>
                <a:srgbClr val="BD9A3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Promote awareness through multi-channel advertising campaigns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Increase interest and awareness through public relations 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Increase interest and awareness through social media &amp; influencers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Design and develop creative campaigns and branding that are     easily-recognizable and memorable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Utilize marketing automation to continue to engage potential visitors after first contact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/>
        </p:nvSpPr>
        <p:spPr>
          <a:xfrm>
            <a:off x="0" y="0"/>
            <a:ext cx="10611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HEBER VALLEY THREE-SEASON CAMPAIGN 2019</a:t>
            </a:r>
            <a:endParaRPr sz="3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790500" y="1012850"/>
            <a:ext cx="10611000" cy="48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BD9A35"/>
                </a:solidFill>
                <a:latin typeface="Proxima Nova"/>
                <a:ea typeface="Proxima Nova"/>
                <a:cs typeface="Proxima Nova"/>
                <a:sym typeface="Proxima Nova"/>
              </a:rPr>
              <a:t>Campaign Tactics</a:t>
            </a:r>
            <a:endParaRPr b="1" i="0" sz="3000" u="none" cap="none" strike="noStrike">
              <a:solidFill>
                <a:srgbClr val="BD9A3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PR &amp; Content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Monthly blog posts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Monthly email newsletters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Social media influencers - June or July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Purpose: Drive Awareness &amp; Interest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0" y="0"/>
            <a:ext cx="10611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HEBER VALLEY THREE-SEASON CAMPAIGN 2019</a:t>
            </a:r>
            <a:endParaRPr sz="3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790500" y="1012850"/>
            <a:ext cx="10611000" cy="48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BD9A35"/>
                </a:solidFill>
                <a:latin typeface="Proxima Nova"/>
                <a:ea typeface="Proxima Nova"/>
                <a:cs typeface="Proxima Nova"/>
                <a:sym typeface="Proxima Nova"/>
              </a:rPr>
              <a:t>Campaign Tactics</a:t>
            </a:r>
            <a:endParaRPr b="1" i="0" sz="3000" u="none" cap="none" strike="noStrike">
              <a:solidFill>
                <a:srgbClr val="BD9A3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SEO &amp; SEM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Targeted SEM campaigns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Search-engine-optimize the Heber Valley website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Purpose: Promote Awareness, Increase Visitation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790500" y="1012850"/>
            <a:ext cx="10611000" cy="48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BD9A35"/>
                </a:solidFill>
                <a:latin typeface="Proxima Nova"/>
                <a:ea typeface="Proxima Nova"/>
                <a:cs typeface="Proxima Nova"/>
                <a:sym typeface="Proxima Nova"/>
              </a:rPr>
              <a:t>Campaign Tactics</a:t>
            </a:r>
            <a:endParaRPr b="1" i="0" sz="3000" u="none" cap="none" strike="noStrike">
              <a:solidFill>
                <a:srgbClr val="BD9A3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Facebook &amp; Instagram Ads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Lead gen ads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Carousel ads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Purpose: </a:t>
            </a:r>
            <a:r>
              <a:rPr lang="en-US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Promote Awareness, Increase Visitation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0" y="0"/>
            <a:ext cx="10611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HEBER VALLEY THREE-SEASON CAMPAIGN 2019</a:t>
            </a:r>
            <a:endParaRPr sz="3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/>
          <p:nvPr/>
        </p:nvSpPr>
        <p:spPr>
          <a:xfrm>
            <a:off x="790500" y="1012850"/>
            <a:ext cx="10611000" cy="48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BD9A35"/>
                </a:solidFill>
                <a:latin typeface="Proxima Nova"/>
                <a:ea typeface="Proxima Nova"/>
                <a:cs typeface="Proxima Nova"/>
                <a:sym typeface="Proxima Nova"/>
              </a:rPr>
              <a:t>Campaign Tactics</a:t>
            </a:r>
            <a:endParaRPr b="1" i="0" sz="3000" u="none" cap="none" strike="noStrike">
              <a:solidFill>
                <a:srgbClr val="BD9A3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Retargeting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Dynamic display ads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■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Messaging based on interests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1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•"/>
            </a:pPr>
            <a:r>
              <a:rPr lang="en-US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Purpose: </a:t>
            </a:r>
            <a:r>
              <a:rPr lang="en-US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Visitation, Encourage Action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0" y="0"/>
            <a:ext cx="10611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HEBER VALLEY THREE-SEASON CAMPAIGN 2019</a:t>
            </a:r>
            <a:endParaRPr sz="3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